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24" r:id="rId2"/>
  </p:sldMasterIdLst>
  <p:notesMasterIdLst>
    <p:notesMasterId r:id="rId4"/>
  </p:notesMasterIdLst>
  <p:sldIdLst>
    <p:sldId id="259" r:id="rId3"/>
  </p:sldIdLst>
  <p:sldSz cx="9906000" cy="6858000" type="A4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6636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6636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fld id="{567AC05F-9D9D-4CE6-8C2C-0D56D677CA51}" type="datetimeFigureOut">
              <a:rPr lang="en-NZ" smtClean="0"/>
              <a:t>5/09/2025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17838" y="914400"/>
            <a:ext cx="3565525" cy="247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05"/>
            <a:ext cx="7680960" cy="2880541"/>
          </a:xfrm>
          <a:prstGeom prst="rect">
            <a:avLst/>
          </a:prstGeom>
        </p:spPr>
        <p:txBody>
          <a:bodyPr vert="horz" lIns="94348" tIns="47174" rIns="94348" bIns="471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565"/>
            <a:ext cx="4160520" cy="366636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565"/>
            <a:ext cx="4160520" cy="366636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fld id="{AB360FED-A89D-417F-962A-03EA1CC2ED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680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B6B9B3-5BE9-436F-8326-590C31451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"/>
          <a:stretch/>
        </p:blipFill>
        <p:spPr>
          <a:xfrm>
            <a:off x="-1" y="-141006"/>
            <a:ext cx="9906001" cy="69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5309" y="2700473"/>
            <a:ext cx="4530695" cy="9742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799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5302" y="3713136"/>
            <a:ext cx="4530696" cy="423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142" indent="0" algn="ctr">
              <a:buNone/>
              <a:defRPr sz="2000"/>
            </a:lvl2pPr>
            <a:lvl3pPr marL="914285" indent="0" algn="ctr">
              <a:buNone/>
              <a:defRPr sz="1800"/>
            </a:lvl3pPr>
            <a:lvl4pPr marL="1371428" indent="0" algn="ctr">
              <a:buNone/>
              <a:defRPr sz="1600"/>
            </a:lvl4pPr>
            <a:lvl5pPr marL="1828571" indent="0" algn="ctr">
              <a:buNone/>
              <a:defRPr sz="1600"/>
            </a:lvl5pPr>
            <a:lvl6pPr marL="2285712" indent="0" algn="ctr">
              <a:buNone/>
              <a:defRPr sz="1600"/>
            </a:lvl6pPr>
            <a:lvl7pPr marL="2742855" indent="0" algn="ctr">
              <a:buNone/>
              <a:defRPr sz="1600"/>
            </a:lvl7pPr>
            <a:lvl8pPr marL="3199998" indent="0" algn="ctr">
              <a:buNone/>
              <a:defRPr sz="1600"/>
            </a:lvl8pPr>
            <a:lvl9pPr marL="365714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3028F8-8A01-49A7-B392-5FF8E812C9A4}"/>
              </a:ext>
            </a:extLst>
          </p:cNvPr>
          <p:cNvSpPr/>
          <p:nvPr userDrawn="1"/>
        </p:nvSpPr>
        <p:spPr>
          <a:xfrm>
            <a:off x="-2" y="-141006"/>
            <a:ext cx="697118" cy="699900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</p:spTree>
    <p:extLst>
      <p:ext uri="{BB962C8B-B14F-4D97-AF65-F5344CB8AC3E}">
        <p14:creationId xmlns:p14="http://schemas.microsoft.com/office/powerpoint/2010/main" val="91341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65FB-E2D5-4F36-817B-1320784BF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311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2" y="136522"/>
            <a:ext cx="7333583" cy="108093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44" y="1439500"/>
            <a:ext cx="2960426" cy="52782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9199" y="6230151"/>
            <a:ext cx="222885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4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2" y="136522"/>
            <a:ext cx="7333583" cy="10809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144" y="1439500"/>
            <a:ext cx="2960426" cy="52782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69199" y="6230151"/>
            <a:ext cx="222885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2" y="136522"/>
            <a:ext cx="7333583" cy="10809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268" y="1444239"/>
            <a:ext cx="4406314" cy="48881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422" y="1444240"/>
            <a:ext cx="4502570" cy="4879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69199" y="6230151"/>
            <a:ext cx="2228850" cy="365125"/>
          </a:xfrm>
          <a:prstGeom prst="rect">
            <a:avLst/>
          </a:prstGeom>
        </p:spPr>
        <p:txBody>
          <a:bodyPr/>
          <a:lstStyle/>
          <a:p>
            <a:fld id="{377865FB-E2D5-4F36-817B-1320784BF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277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2" y="136522"/>
            <a:ext cx="7333583" cy="10809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69199" y="6230151"/>
            <a:ext cx="2228850" cy="365125"/>
          </a:xfrm>
          <a:prstGeom prst="rect">
            <a:avLst/>
          </a:prstGeom>
        </p:spPr>
        <p:txBody>
          <a:bodyPr/>
          <a:lstStyle/>
          <a:p>
            <a:fld id="{377865FB-E2D5-4F36-817B-1320784BF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560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B6B9B3-5BE9-436F-8326-590C31451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"/>
          <a:stretch/>
        </p:blipFill>
        <p:spPr>
          <a:xfrm>
            <a:off x="-1" y="-141006"/>
            <a:ext cx="9906001" cy="6999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5309" y="2700473"/>
            <a:ext cx="4530695" cy="974220"/>
          </a:xfrm>
        </p:spPr>
        <p:txBody>
          <a:bodyPr anchor="t">
            <a:normAutofit/>
          </a:bodyPr>
          <a:lstStyle>
            <a:lvl1pPr algn="l">
              <a:defRPr sz="2799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5302" y="3713136"/>
            <a:ext cx="4530696" cy="42303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142" indent="0" algn="ctr">
              <a:buNone/>
              <a:defRPr sz="2000"/>
            </a:lvl2pPr>
            <a:lvl3pPr marL="914285" indent="0" algn="ctr">
              <a:buNone/>
              <a:defRPr sz="1800"/>
            </a:lvl3pPr>
            <a:lvl4pPr marL="1371428" indent="0" algn="ctr">
              <a:buNone/>
              <a:defRPr sz="1600"/>
            </a:lvl4pPr>
            <a:lvl5pPr marL="1828571" indent="0" algn="ctr">
              <a:buNone/>
              <a:defRPr sz="1600"/>
            </a:lvl5pPr>
            <a:lvl6pPr marL="2285712" indent="0" algn="ctr">
              <a:buNone/>
              <a:defRPr sz="1600"/>
            </a:lvl6pPr>
            <a:lvl7pPr marL="2742855" indent="0" algn="ctr">
              <a:buNone/>
              <a:defRPr sz="1600"/>
            </a:lvl7pPr>
            <a:lvl8pPr marL="3199998" indent="0" algn="ctr">
              <a:buNone/>
              <a:defRPr sz="1600"/>
            </a:lvl8pPr>
            <a:lvl9pPr marL="365714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43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C87A0-9DBF-436F-A558-C3402F52A947}"/>
              </a:ext>
            </a:extLst>
          </p:cNvPr>
          <p:cNvSpPr/>
          <p:nvPr userDrawn="1"/>
        </p:nvSpPr>
        <p:spPr>
          <a:xfrm>
            <a:off x="0" y="0"/>
            <a:ext cx="354932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1A1DB-3483-49DB-B5C4-30D1899A8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24" y="2528316"/>
            <a:ext cx="3959352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2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7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268" y="1444239"/>
            <a:ext cx="4406314" cy="488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422" y="1444240"/>
            <a:ext cx="4502570" cy="4879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65FB-E2D5-4F36-817B-1320784BF0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194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6573A0-2EBC-43FB-B141-5824453C8691}"/>
              </a:ext>
            </a:extLst>
          </p:cNvPr>
          <p:cNvCxnSpPr>
            <a:cxnSpLocks/>
          </p:cNvCxnSpPr>
          <p:nvPr userDrawn="1"/>
        </p:nvCxnSpPr>
        <p:spPr>
          <a:xfrm>
            <a:off x="362090" y="1291657"/>
            <a:ext cx="3164061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FCCA25F-5C0D-499C-8FE1-3DAC724CD1C5}"/>
              </a:ext>
            </a:extLst>
          </p:cNvPr>
          <p:cNvSpPr txBox="1"/>
          <p:nvPr userDrawn="1"/>
        </p:nvSpPr>
        <p:spPr>
          <a:xfrm rot="16200000">
            <a:off x="-911256" y="3008945"/>
            <a:ext cx="217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0" dirty="0">
                <a:solidFill>
                  <a:schemeClr val="bg1"/>
                </a:solidFill>
                <a:latin typeface="Arial Nova Cond Light" panose="020B0306020202020204" pitchFamily="34" charset="0"/>
              </a:rPr>
              <a:t>PRODUCT FACT SHEET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B77222-D7CC-4613-AE22-4C16FAB520A6}"/>
              </a:ext>
            </a:extLst>
          </p:cNvPr>
          <p:cNvSpPr/>
          <p:nvPr userDrawn="1"/>
        </p:nvSpPr>
        <p:spPr>
          <a:xfrm>
            <a:off x="0" y="0"/>
            <a:ext cx="307777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AB834-A4FC-40FB-A257-E840277319EF}"/>
              </a:ext>
            </a:extLst>
          </p:cNvPr>
          <p:cNvSpPr txBox="1"/>
          <p:nvPr userDrawn="1"/>
        </p:nvSpPr>
        <p:spPr>
          <a:xfrm rot="16200000">
            <a:off x="-682063" y="3275111"/>
            <a:ext cx="168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b="0" dirty="0">
                <a:solidFill>
                  <a:schemeClr val="bg1"/>
                </a:solidFill>
                <a:latin typeface="Arial Nova Cond Light" panose="020B0306020202020204" pitchFamily="34" charset="0"/>
              </a:rPr>
              <a:t>PRODUCT FACT SHEET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44362D-52AF-4447-A625-326FEAFFF3AF}"/>
              </a:ext>
            </a:extLst>
          </p:cNvPr>
          <p:cNvCxnSpPr>
            <a:cxnSpLocks/>
          </p:cNvCxnSpPr>
          <p:nvPr userDrawn="1"/>
        </p:nvCxnSpPr>
        <p:spPr>
          <a:xfrm>
            <a:off x="3526151" y="1403542"/>
            <a:ext cx="0" cy="535020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696A09-B2A3-4749-87C4-EDD78DD995D2}"/>
              </a:ext>
            </a:extLst>
          </p:cNvPr>
          <p:cNvCxnSpPr>
            <a:cxnSpLocks/>
          </p:cNvCxnSpPr>
          <p:nvPr userDrawn="1"/>
        </p:nvCxnSpPr>
        <p:spPr>
          <a:xfrm>
            <a:off x="6722784" y="1403542"/>
            <a:ext cx="0" cy="535020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79FC5F-22A4-4E05-84B9-5F55162165D8}"/>
              </a:ext>
            </a:extLst>
          </p:cNvPr>
          <p:cNvGrpSpPr/>
          <p:nvPr userDrawn="1"/>
        </p:nvGrpSpPr>
        <p:grpSpPr>
          <a:xfrm>
            <a:off x="6835365" y="5992915"/>
            <a:ext cx="3003085" cy="724880"/>
            <a:chOff x="6728925" y="5992915"/>
            <a:chExt cx="3109526" cy="72488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DF816A-8B09-4BA4-AC79-52526C116E09}"/>
                </a:ext>
              </a:extLst>
            </p:cNvPr>
            <p:cNvSpPr/>
            <p:nvPr userDrawn="1"/>
          </p:nvSpPr>
          <p:spPr>
            <a:xfrm>
              <a:off x="6728925" y="5992915"/>
              <a:ext cx="3064722" cy="724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NZ" sz="1000" dirty="0">
                <a:solidFill>
                  <a:schemeClr val="accent4"/>
                </a:solidFill>
                <a:latin typeface="Arial Nova Cond Light" panose="020B0306020202020204" pitchFamily="34" charset="0"/>
              </a:endParaRPr>
            </a:p>
            <a:p>
              <a:pPr algn="l"/>
              <a:endParaRPr lang="en-NZ" sz="1000" dirty="0">
                <a:solidFill>
                  <a:schemeClr val="accent4"/>
                </a:solidFill>
                <a:latin typeface="Arial Nova Cond Light" panose="020B0306020202020204" pitchFamily="34" charset="0"/>
              </a:endParaRPr>
            </a:p>
            <a:p>
              <a:pPr algn="l"/>
              <a:endParaRPr lang="en-NZ" sz="1000" u="none" dirty="0">
                <a:solidFill>
                  <a:schemeClr val="accent4"/>
                </a:solidFill>
                <a:latin typeface="Arial Nova Cond Light" panose="020B0306020202020204" pitchFamily="34" charset="0"/>
              </a:endParaRPr>
            </a:p>
            <a:p>
              <a:pPr algn="l"/>
              <a:endParaRPr lang="en-NZ" sz="1100" dirty="0">
                <a:solidFill>
                  <a:schemeClr val="accent4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9F8695-655A-449A-9398-BE7F14736AE8}"/>
                </a:ext>
              </a:extLst>
            </p:cNvPr>
            <p:cNvSpPr txBox="1"/>
            <p:nvPr userDrawn="1"/>
          </p:nvSpPr>
          <p:spPr>
            <a:xfrm>
              <a:off x="8211988" y="6046556"/>
              <a:ext cx="162646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NZ" sz="700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11-17 Huttloc Drive</a:t>
              </a:r>
            </a:p>
            <a:p>
              <a:pPr algn="l"/>
              <a:r>
                <a:rPr lang="en-NZ" sz="700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Tokoroa 3420, New Zealand</a:t>
              </a:r>
            </a:p>
            <a:p>
              <a:pPr algn="l"/>
              <a:endParaRPr lang="en-NZ" sz="700" u="none" spc="50" baseline="0" dirty="0">
                <a:solidFill>
                  <a:schemeClr val="bg1"/>
                </a:solidFill>
                <a:latin typeface="Arial Nova Light" panose="020B0304020202020204" pitchFamily="34" charset="0"/>
              </a:endParaRPr>
            </a:p>
            <a:p>
              <a:pPr algn="l"/>
              <a:r>
                <a:rPr lang="en-NZ" sz="700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PO Box 67</a:t>
              </a:r>
            </a:p>
            <a:p>
              <a:pPr algn="l"/>
              <a:r>
                <a:rPr lang="en-NZ" sz="700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Tokoroa 3444, New Zealand</a:t>
              </a:r>
              <a:endParaRPr lang="en-NZ" sz="700" spc="50" baseline="0" dirty="0">
                <a:latin typeface="Arial Nova Light" panose="020B03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0AD42E-A4D3-41D8-9A49-3905966A241C}"/>
                </a:ext>
              </a:extLst>
            </p:cNvPr>
            <p:cNvSpPr txBox="1"/>
            <p:nvPr userDrawn="1"/>
          </p:nvSpPr>
          <p:spPr>
            <a:xfrm>
              <a:off x="6819979" y="6046556"/>
              <a:ext cx="138296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150"/>
                </a:spcAft>
              </a:pPr>
              <a:r>
                <a:rPr lang="en-NZ" sz="700" b="1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P</a:t>
              </a:r>
              <a:r>
                <a:rPr lang="en-NZ" sz="700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  </a:t>
              </a:r>
              <a:r>
                <a:rPr lang="en-NZ" sz="700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+64 7 885 0550</a:t>
              </a:r>
            </a:p>
            <a:p>
              <a:pPr algn="l">
                <a:spcBef>
                  <a:spcPts val="0"/>
                </a:spcBef>
                <a:spcAft>
                  <a:spcPts val="150"/>
                </a:spcAft>
              </a:pPr>
              <a:r>
                <a:rPr lang="en-NZ" sz="700" b="1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F</a:t>
              </a:r>
              <a:r>
                <a:rPr lang="en-NZ" sz="700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  </a:t>
              </a:r>
              <a:r>
                <a:rPr lang="en-NZ" sz="700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+ 64 7 886 0024</a:t>
              </a:r>
            </a:p>
            <a:p>
              <a:pPr algn="l">
                <a:spcAft>
                  <a:spcPts val="150"/>
                </a:spcAft>
              </a:pPr>
              <a:r>
                <a:rPr lang="en-NZ" sz="700" b="1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E</a:t>
              </a:r>
              <a:r>
                <a:rPr lang="en-NZ" sz="700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   </a:t>
              </a:r>
              <a:r>
                <a:rPr lang="en-NZ" sz="700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info@bpmnz.co.nz</a:t>
              </a:r>
            </a:p>
            <a:p>
              <a:pPr algn="l">
                <a:spcAft>
                  <a:spcPts val="150"/>
                </a:spcAft>
              </a:pPr>
              <a:r>
                <a:rPr lang="en-NZ" sz="700" u="none" spc="50" baseline="0" dirty="0">
                  <a:solidFill>
                    <a:schemeClr val="accent4"/>
                  </a:solidFill>
                  <a:latin typeface="Arial Nova Light" panose="020B0304020202020204" pitchFamily="34" charset="0"/>
                </a:rPr>
                <a:t>     </a:t>
              </a:r>
              <a:r>
                <a:rPr lang="en-NZ" sz="700" b="1" u="none" spc="50" baseline="0" dirty="0">
                  <a:solidFill>
                    <a:schemeClr val="bg1"/>
                  </a:solidFill>
                  <a:latin typeface="Arial Nova Light" panose="020B0304020202020204" pitchFamily="34" charset="0"/>
                </a:rPr>
                <a:t>bpmnz.co.nz</a:t>
              </a:r>
              <a:endParaRPr lang="en-NZ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0A0A04-47E6-414E-8FA5-F9368763CE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05" y="-115303"/>
            <a:ext cx="2217095" cy="14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4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20" r:id="rId4"/>
    <p:sldLayoutId id="2147483722" r:id="rId5"/>
  </p:sldLayoutIdLst>
  <p:txStyles>
    <p:titleStyle>
      <a:lvl1pPr algn="l" defTabSz="914285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00245E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0" indent="0" algn="l" defTabSz="9142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101" b="1" kern="1200">
          <a:solidFill>
            <a:schemeClr val="accent1"/>
          </a:solidFill>
          <a:latin typeface="Arial Nova Cond" panose="020B0506020202020204" pitchFamily="34" charset="0"/>
          <a:ea typeface="+mn-ea"/>
          <a:cs typeface="+mn-cs"/>
        </a:defRPr>
      </a:lvl1pPr>
      <a:lvl2pPr marL="228573" indent="-228573" algn="l" defTabSz="91428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101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142857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1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599999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1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14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1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285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6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1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933" y="136522"/>
            <a:ext cx="7086600" cy="10809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32" y="1367594"/>
            <a:ext cx="9268107" cy="4862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7142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65FB-E2D5-4F36-817B-1320784BF00E}" type="slidenum">
              <a:rPr lang="en-NZ" smtClean="0"/>
              <a:t>‹#›</a:t>
            </a:fld>
            <a:endParaRPr lang="en-N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6573A0-2EBC-43FB-B141-5824453C8691}"/>
              </a:ext>
            </a:extLst>
          </p:cNvPr>
          <p:cNvCxnSpPr>
            <a:cxnSpLocks/>
          </p:cNvCxnSpPr>
          <p:nvPr userDrawn="1"/>
        </p:nvCxnSpPr>
        <p:spPr>
          <a:xfrm>
            <a:off x="354932" y="1241386"/>
            <a:ext cx="9268107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63AF245-F0A0-4F2D-9744-A79C3A1566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37" y="-4585"/>
            <a:ext cx="2054202" cy="6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</p:sldLayoutIdLst>
  <p:txStyles>
    <p:titleStyle>
      <a:lvl1pPr algn="l" defTabSz="914285" rtl="0" eaLnBrk="1" latinLnBrk="0" hangingPunct="1">
        <a:lnSpc>
          <a:spcPct val="90000"/>
        </a:lnSpc>
        <a:spcBef>
          <a:spcPct val="0"/>
        </a:spcBef>
        <a:buNone/>
        <a:defRPr sz="2799" kern="1200">
          <a:solidFill>
            <a:srgbClr val="00245E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573" indent="-228573" algn="l" defTabSz="9142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714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2857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599999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14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285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6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1" indent="-228573" algn="l" defTabSz="9142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2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5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8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1" algn="l" defTabSz="9142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B01D721-B8EB-4A2E-8F7D-B2860A52B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74" y="1367814"/>
            <a:ext cx="2396907" cy="304369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146E67-83E7-45C4-9531-6BFE8BB7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009092"/>
              </p:ext>
            </p:extLst>
          </p:nvPr>
        </p:nvGraphicFramePr>
        <p:xfrm>
          <a:off x="6841970" y="5152541"/>
          <a:ext cx="296042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414">
                  <a:extLst>
                    <a:ext uri="{9D8B030D-6E8A-4147-A177-3AD203B41FA5}">
                      <a16:colId xmlns:a16="http://schemas.microsoft.com/office/drawing/2014/main" val="2553198928"/>
                    </a:ext>
                  </a:extLst>
                </a:gridCol>
                <a:gridCol w="1015012">
                  <a:extLst>
                    <a:ext uri="{9D8B030D-6E8A-4147-A177-3AD203B41FA5}">
                      <a16:colId xmlns:a16="http://schemas.microsoft.com/office/drawing/2014/main" val="1126071504"/>
                    </a:ext>
                  </a:extLst>
                </a:gridCol>
              </a:tblGrid>
              <a:tr h="195870">
                <a:tc>
                  <a:txBody>
                    <a:bodyPr/>
                    <a:lstStyle/>
                    <a:p>
                      <a:r>
                        <a:rPr lang="en-NZ" sz="1000" b="0" dirty="0">
                          <a:latin typeface="Arial Nova Cond" panose="020B0506020202020204" pitchFamily="34" charset="0"/>
                        </a:rPr>
                        <a:t>Code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000" b="0" dirty="0">
                          <a:latin typeface="Arial Nova Cond" panose="020B0506020202020204" pitchFamily="34" charset="0"/>
                        </a:rPr>
                        <a:t>Pack size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84055"/>
                  </a:ext>
                </a:extLst>
              </a:tr>
              <a:tr h="195870">
                <a:tc>
                  <a:txBody>
                    <a:bodyPr/>
                    <a:lstStyle/>
                    <a:p>
                      <a:pPr algn="l" fontAlgn="b"/>
                      <a:r>
                        <a:rPr lang="en-NZ" sz="1000" kern="1200" dirty="0">
                          <a:solidFill>
                            <a:schemeClr val="dk1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AGRI-0024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000" dirty="0">
                          <a:latin typeface="Arial Nova Light" panose="020B0304020202020204" pitchFamily="34" charset="0"/>
                        </a:rPr>
                        <a:t>20 Kilograms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689855"/>
                  </a:ext>
                </a:extLst>
              </a:tr>
              <a:tr h="195870">
                <a:tc>
                  <a:txBody>
                    <a:bodyPr/>
                    <a:lstStyle/>
                    <a:p>
                      <a:pPr marL="0" algn="l" defTabSz="914285" rtl="0" eaLnBrk="1" fontAlgn="b" latinLnBrk="0" hangingPunct="1"/>
                      <a:r>
                        <a:rPr lang="en-NZ" sz="1000" kern="1200" dirty="0">
                          <a:solidFill>
                            <a:schemeClr val="dk1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AGRI-0025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285" rtl="0" eaLnBrk="1" fontAlgn="b" latinLnBrk="0" hangingPunct="1"/>
                      <a:r>
                        <a:rPr lang="en-NZ" sz="1000" kern="1200" dirty="0">
                          <a:solidFill>
                            <a:schemeClr val="dk1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1 Tonne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19103"/>
                  </a:ext>
                </a:extLst>
              </a:tr>
            </a:tbl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085F61-BC9E-4F80-A13A-1237B85C4742}"/>
              </a:ext>
            </a:extLst>
          </p:cNvPr>
          <p:cNvSpPr txBox="1">
            <a:spLocks/>
          </p:cNvSpPr>
          <p:nvPr/>
        </p:nvSpPr>
        <p:spPr>
          <a:xfrm>
            <a:off x="453144" y="2286000"/>
            <a:ext cx="2960426" cy="4431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28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1" b="1" kern="1200">
                <a:solidFill>
                  <a:schemeClr val="accent1"/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228573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2857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599999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14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285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6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ZORBIFRESH™ ACTIVE HELPS WITH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A </a:t>
            </a:r>
            <a:r>
              <a:rPr lang="en-GB"/>
              <a:t>bedding additive </a:t>
            </a:r>
            <a:r>
              <a:rPr lang="en-GB" dirty="0"/>
              <a:t>for cows, calves, goats, sheep, equine and swine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Absorbs up to 199% of it’s weight in moisture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Reduces odour for a safer environment</a:t>
            </a:r>
          </a:p>
          <a:p>
            <a:pPr lvl="1">
              <a:buClr>
                <a:schemeClr val="tx1"/>
              </a:buClr>
            </a:pPr>
            <a:r>
              <a:rPr lang="en-GB" dirty="0"/>
              <a:t>Starts killing bacteria (including Staph aureus and E. coli) as soon as it is applied and keeps killing beyond 24 hours</a:t>
            </a:r>
            <a:endParaRPr lang="en-GB" b="1" dirty="0">
              <a:solidFill>
                <a:schemeClr val="accent1"/>
              </a:solidFill>
              <a:latin typeface="Arial Nova Cond" panose="020B0506020202020204" pitchFamily="34" charset="0"/>
            </a:endParaRPr>
          </a:p>
          <a:p>
            <a:pPr marL="0" lvl="1" indent="0">
              <a:spcBef>
                <a:spcPts val="1000"/>
              </a:spcBef>
              <a:buClr>
                <a:schemeClr val="tx1"/>
              </a:buClr>
              <a:buNone/>
            </a:pPr>
            <a:r>
              <a:rPr lang="en-GB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WHY USE ZORBIFRESH™ ACTIVE?</a:t>
            </a:r>
          </a:p>
          <a:p>
            <a:pPr marR="0" lvl="1" fontAlgn="auto">
              <a:spcAft>
                <a:spcPts val="600"/>
              </a:spcAft>
              <a:buClr>
                <a:schemeClr val="tx1"/>
              </a:buClr>
              <a:buSzTx/>
              <a:tabLst/>
              <a:defRPr/>
            </a:pPr>
            <a:r>
              <a:rPr lang="en-GB" b="1" dirty="0"/>
              <a:t>ZorbiFresh™ Active </a:t>
            </a:r>
            <a:r>
              <a:rPr lang="en-GB" dirty="0"/>
              <a:t>can be used as part of a regular process to keep calf pens clean and disease free, but is also highly effective in larger doses post a bacterial outbreak.</a:t>
            </a:r>
          </a:p>
          <a:p>
            <a:pPr marR="0" lvl="1" fontAlgn="auto">
              <a:spcAft>
                <a:spcPts val="600"/>
              </a:spcAft>
              <a:buClr>
                <a:schemeClr val="tx1"/>
              </a:buClr>
              <a:buSzTx/>
              <a:tabLst/>
              <a:defRPr/>
            </a:pPr>
            <a:r>
              <a:rPr lang="en-GB" b="1" dirty="0" err="1"/>
              <a:t>ZorbiFresh</a:t>
            </a:r>
            <a:r>
              <a:rPr lang="en-GB" b="1" dirty="0"/>
              <a:t>™ Active </a:t>
            </a:r>
            <a:r>
              <a:rPr lang="en-GB" dirty="0"/>
              <a:t>starts killing bacteria (including </a:t>
            </a:r>
            <a:r>
              <a:rPr lang="en-GB" dirty="0" err="1"/>
              <a:t>Staph.Aureus</a:t>
            </a:r>
            <a:r>
              <a:rPr lang="en-GB" dirty="0"/>
              <a:t> and E.coli) as soon as it is applied and keeps killing beyond 24 hours.</a:t>
            </a:r>
          </a:p>
          <a:p>
            <a:pPr marR="0" lvl="1" fontAlgn="auto">
              <a:spcAft>
                <a:spcPts val="600"/>
              </a:spcAft>
              <a:buClr>
                <a:schemeClr val="tx1"/>
              </a:buClr>
              <a:buSzTx/>
              <a:tabLst/>
              <a:defRPr/>
            </a:pPr>
            <a:r>
              <a:rPr lang="en-GB" b="1" dirty="0" err="1"/>
              <a:t>ZorbiFresh</a:t>
            </a:r>
            <a:r>
              <a:rPr lang="en-GB" b="1" dirty="0"/>
              <a:t>™ Active </a:t>
            </a:r>
            <a:r>
              <a:rPr lang="en-GB" dirty="0"/>
              <a:t>absorbs up to 199% of its weight in moisture, soaking up ammonia and nitrates. This prevents ammonia from turning into ammonium and keeping the air fresher for longer, healthier for both animals and workers. </a:t>
            </a:r>
          </a:p>
          <a:p>
            <a:pPr>
              <a:lnSpc>
                <a:spcPct val="100000"/>
              </a:lnSpc>
            </a:pPr>
            <a:r>
              <a:rPr lang="en-GB" sz="1100" dirty="0"/>
              <a:t>HEALTH AND SAFETY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en-GB" sz="1100" dirty="0"/>
              <a:t>Material safety data sheets are available on request.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BA5FB8-BF91-4E81-B038-82E4373C8A56}"/>
              </a:ext>
            </a:extLst>
          </p:cNvPr>
          <p:cNvSpPr txBox="1">
            <a:spLocks/>
          </p:cNvSpPr>
          <p:nvPr/>
        </p:nvSpPr>
        <p:spPr>
          <a:xfrm>
            <a:off x="3620625" y="1412555"/>
            <a:ext cx="2960426" cy="5305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28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1" b="1" kern="1200">
                <a:solidFill>
                  <a:schemeClr val="accent1"/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228573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2857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599999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05714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1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285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26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1" indent="-228573" algn="l" defTabSz="91428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base">
              <a:spcAft>
                <a:spcPts val="600"/>
              </a:spcAft>
              <a:buClr>
                <a:srgbClr val="44546A"/>
              </a:buClr>
              <a:buSzPct val="110000"/>
              <a:tabLst/>
              <a:defRPr/>
            </a:pPr>
            <a:r>
              <a:rPr lang="de-DE" dirty="0"/>
              <a:t>LABORATORY TESTED</a:t>
            </a:r>
          </a:p>
          <a:p>
            <a:pPr marR="0" lvl="0" algn="l" defTabSz="742950" rtl="0" eaLnBrk="1" fontAlgn="auto" latinLnBrk="0" hangingPunct="1">
              <a:lnSpc>
                <a:spcPct val="100000"/>
              </a:lnSpc>
              <a:spcBef>
                <a:spcPts val="198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1100" dirty="0">
                <a:solidFill>
                  <a:schemeClr val="tx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ZorbiFresh™ Active </a:t>
            </a:r>
            <a:r>
              <a:rPr lang="en-GB" sz="1100" b="0" dirty="0">
                <a:solidFill>
                  <a:schemeClr val="tx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has been tested using the industry standard laboratory efficacy evaluation test.</a:t>
            </a:r>
            <a:r>
              <a:rPr kumimoji="0" lang="en-NZ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ova Light" panose="020B03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198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solidFill>
                  <a:schemeClr val="tx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ZorbiFresh™ Active </a:t>
            </a:r>
            <a:r>
              <a:rPr lang="en-GB" sz="1100" b="0" dirty="0">
                <a:solidFill>
                  <a:schemeClr val="tx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is 100% effective against Staph aureus and E. coli after 1 hour exposure.</a:t>
            </a: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198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b="0" dirty="0">
                <a:solidFill>
                  <a:schemeClr val="tx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Organic soiling of the bedding reduced the efficacy of </a:t>
            </a:r>
            <a:r>
              <a:rPr lang="en-GB" sz="1100" dirty="0">
                <a:solidFill>
                  <a:schemeClr val="tx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ZorbiFresh™ Active </a:t>
            </a:r>
            <a:r>
              <a:rPr lang="en-GB" sz="1100" b="0" dirty="0">
                <a:solidFill>
                  <a:schemeClr val="tx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after 1 hour exposure but 100% kill was achieved after 24 hours exposure.</a:t>
            </a: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198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dirty="0">
                <a:solidFill>
                  <a:schemeClr val="tx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ZorbiFresh™ Active </a:t>
            </a:r>
            <a:r>
              <a:rPr lang="en-GB" sz="1100" b="0" dirty="0">
                <a:solidFill>
                  <a:schemeClr val="tx1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kills bacteria such as Staph aureus and E. coli and other gram negative and gram positive bacteria.</a:t>
            </a: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198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b="0" dirty="0">
              <a:solidFill>
                <a:schemeClr val="tx1"/>
              </a:solidFill>
              <a:latin typeface="Arial Nova Light" panose="020B0304020202020204" pitchFamily="34" charset="0"/>
              <a:cs typeface="Times New Roman" panose="02020603050405020304" pitchFamily="18" charset="0"/>
            </a:endParaRPr>
          </a:p>
          <a:p>
            <a:pPr marR="0" lvl="0" algn="l" defTabSz="742950" rtl="0" eaLnBrk="1" fontAlgn="auto" latinLnBrk="0" hangingPunct="1">
              <a:lnSpc>
                <a:spcPct val="100000"/>
              </a:lnSpc>
              <a:spcBef>
                <a:spcPts val="198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DIRECTIONS FOR USE</a:t>
            </a: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b="0" dirty="0">
                <a:solidFill>
                  <a:schemeClr val="tx1"/>
                </a:solidFill>
                <a:latin typeface="Arial Nova Light" panose="020B0304020202020204" pitchFamily="34" charset="0"/>
              </a:rPr>
              <a:t>From 250g to 500g per square meter of animal bedding.</a:t>
            </a: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b="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b="0" dirty="0">
                <a:solidFill>
                  <a:schemeClr val="tx1"/>
                </a:solidFill>
                <a:latin typeface="Arial Nova Light" panose="020B0304020202020204" pitchFamily="34" charset="0"/>
              </a:rPr>
              <a:t>Housed dairy cows once a day during times of bacterial challenge.</a:t>
            </a: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b="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b="0" dirty="0">
                <a:solidFill>
                  <a:schemeClr val="tx1"/>
                </a:solidFill>
                <a:latin typeface="Arial Nova Light" panose="020B0304020202020204" pitchFamily="34" charset="0"/>
              </a:rPr>
              <a:t>For other applications 1 to 2 times a week depending on stocking rate / moisture / ammonium and bacterial levels. </a:t>
            </a: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b="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b="0" dirty="0">
                <a:solidFill>
                  <a:schemeClr val="tx1"/>
                </a:solidFill>
                <a:latin typeface="Arial Nova Light" panose="020B0304020202020204" pitchFamily="34" charset="0"/>
              </a:rPr>
              <a:t>DO NOT feed to animals, although it is non toxic if accidentally ingested. </a:t>
            </a: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b="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b="0" dirty="0">
                <a:solidFill>
                  <a:schemeClr val="tx1"/>
                </a:solidFill>
                <a:latin typeface="Arial Nova Light" panose="020B0304020202020204" pitchFamily="34" charset="0"/>
              </a:rPr>
              <a:t>For use on all bedding types. </a:t>
            </a:r>
          </a:p>
          <a:p>
            <a:pPr marL="171450" marR="0" lvl="0" indent="-17145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100" b="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0" marR="0" lvl="2" indent="0" fontAlgn="auto">
              <a:spcAft>
                <a:spcPts val="600"/>
              </a:spcAft>
              <a:buClr>
                <a:schemeClr val="tx1"/>
              </a:buClr>
              <a:buSzTx/>
              <a:buNone/>
              <a:tabLst/>
              <a:defRPr/>
            </a:pPr>
            <a:r>
              <a:rPr lang="en-GB" sz="1100" b="1" dirty="0">
                <a:solidFill>
                  <a:schemeClr val="accent1"/>
                </a:solidFill>
                <a:latin typeface="Arial Nova Cond" panose="020B0506020202020204" pitchFamily="34" charset="0"/>
              </a:rPr>
              <a:t>INGREDIENTS</a:t>
            </a:r>
          </a:p>
          <a:p>
            <a:pPr marL="171450" lvl="2" indent="-171450"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1100" dirty="0">
                <a:latin typeface="Arial Nova Light" panose="020B0304020202020204" pitchFamily="34" charset="0"/>
                <a:cs typeface="Times New Roman" panose="02020603050405020304" pitchFamily="18" charset="0"/>
              </a:rPr>
              <a:t>Natural BPM Zeolite from New Zealand</a:t>
            </a:r>
          </a:p>
          <a:p>
            <a:pPr marL="171450" lvl="2" indent="-171450">
              <a:spcAft>
                <a:spcPts val="600"/>
              </a:spcAft>
              <a:buClr>
                <a:schemeClr val="tx1"/>
              </a:buClr>
              <a:defRPr/>
            </a:pPr>
            <a:r>
              <a:rPr lang="en-GB" sz="1100" dirty="0">
                <a:latin typeface="Arial Nova Light" panose="020B0304020202020204" pitchFamily="34" charset="0"/>
                <a:cs typeface="Times New Roman" panose="02020603050405020304" pitchFamily="18" charset="0"/>
              </a:rPr>
              <a:t>Oxone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E4401-FC8D-4162-B994-D5D8034359BB}"/>
              </a:ext>
            </a:extLst>
          </p:cNvPr>
          <p:cNvSpPr txBox="1"/>
          <p:nvPr/>
        </p:nvSpPr>
        <p:spPr>
          <a:xfrm>
            <a:off x="3463992" y="489554"/>
            <a:ext cx="3985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tx2"/>
              </a:buClr>
              <a:buSzPct val="110000"/>
              <a:buFont typeface="Arial" pitchFamily="34" charset="0"/>
              <a:buNone/>
              <a:tabLst/>
            </a:pPr>
            <a:r>
              <a:rPr lang="de-DE" sz="1800" b="1" kern="0" dirty="0">
                <a:latin typeface="Arial Nova Cond" panose="020B0506020202020204" pitchFamily="34" charset="0"/>
              </a:rPr>
              <a:t>REDUCE BACTERIA, AMMONIA AND MOISTURE IN BEDDING 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ova Cond" panose="020B0506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9AC231-A2E0-44A1-98E6-3744D863AA81}"/>
              </a:ext>
            </a:extLst>
          </p:cNvPr>
          <p:cNvGrpSpPr/>
          <p:nvPr/>
        </p:nvGrpSpPr>
        <p:grpSpPr>
          <a:xfrm>
            <a:off x="7179773" y="4268350"/>
            <a:ext cx="2284820" cy="481016"/>
            <a:chOff x="6968627" y="4741395"/>
            <a:chExt cx="2660003" cy="5600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8F9DA6-8839-4E21-A6AB-67E4E86B2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8627" y="4741395"/>
              <a:ext cx="2660003" cy="29137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0474E5-7F90-4E7E-9354-40A71877A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4620" y="5011408"/>
              <a:ext cx="1873777" cy="28998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EE2E80-A960-4985-85A4-B5E93C31F2BA}"/>
              </a:ext>
            </a:extLst>
          </p:cNvPr>
          <p:cNvSpPr txBox="1"/>
          <p:nvPr/>
        </p:nvSpPr>
        <p:spPr>
          <a:xfrm>
            <a:off x="6799458" y="4800885"/>
            <a:ext cx="30029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1" dirty="0">
                <a:latin typeface="Arial Nova Light" panose="020B0304020202020204" pitchFamily="34" charset="0"/>
              </a:rPr>
              <a:t>For more information visit www.calving.nz </a:t>
            </a:r>
            <a:endParaRPr lang="en-NZ" sz="1101" dirty="0">
              <a:latin typeface="Arial Nova Light" panose="020B03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9AC04-B2D6-4FB9-9284-31FCF684C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4" y="116484"/>
            <a:ext cx="3085060" cy="1027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665133-C180-44CA-A68D-89D84B1CB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12" y="1426910"/>
            <a:ext cx="537168" cy="716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DB06A5-9AD2-4B0C-8912-666031765B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7" y="1412555"/>
            <a:ext cx="540300" cy="7202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6797BF-EF30-4FE5-B3AA-58816031C2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08" y="1422732"/>
            <a:ext cx="540302" cy="7202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9F2B8A-9BF5-48DA-B424-5E111EEF9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61" y="1423009"/>
            <a:ext cx="537167" cy="7160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0CCA15-3EDE-4D81-9DED-266B82C396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25" y="1423450"/>
            <a:ext cx="532127" cy="7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16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P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45E"/>
      </a:accent1>
      <a:accent2>
        <a:srgbClr val="00B259"/>
      </a:accent2>
      <a:accent3>
        <a:srgbClr val="00928F"/>
      </a:accent3>
      <a:accent4>
        <a:srgbClr val="13B6EA"/>
      </a:accent4>
      <a:accent5>
        <a:srgbClr val="D7C300"/>
      </a:accent5>
      <a:accent6>
        <a:srgbClr val="72CBD2"/>
      </a:accent6>
      <a:hlink>
        <a:srgbClr val="AEBCBA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MNZ Powerpoint A4 June 2020" id="{A2224F76-2828-4908-8863-35F1ADA287B1}" vid="{B5B1A1E6-744A-404A-AA4B-9CE86A9C9E81}"/>
    </a:ext>
  </a:extLst>
</a:theme>
</file>

<file path=ppt/theme/theme2.xml><?xml version="1.0" encoding="utf-8"?>
<a:theme xmlns:a="http://schemas.openxmlformats.org/drawingml/2006/main" name="1_Office Theme">
  <a:themeElements>
    <a:clrScheme name="BP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45E"/>
      </a:accent1>
      <a:accent2>
        <a:srgbClr val="00B259"/>
      </a:accent2>
      <a:accent3>
        <a:srgbClr val="00928F"/>
      </a:accent3>
      <a:accent4>
        <a:srgbClr val="13B6EA"/>
      </a:accent4>
      <a:accent5>
        <a:srgbClr val="D7C300"/>
      </a:accent5>
      <a:accent6>
        <a:srgbClr val="72CBD2"/>
      </a:accent6>
      <a:hlink>
        <a:srgbClr val="AEBCBA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MNZ Powerpoint A4 June 2020" id="{A2224F76-2828-4908-8863-35F1ADA287B1}" vid="{B5B1A1E6-744A-404A-AA4B-9CE86A9C9E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BPMNZ Powerpoint A4 June 2020</Template>
  <TotalTime>46288</TotalTime>
  <Words>371</Words>
  <Application>Microsoft Office PowerPoint</Application>
  <PresentationFormat>A4 Paper (210x297 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Nova</vt:lpstr>
      <vt:lpstr>Arial Nova Cond</vt:lpstr>
      <vt:lpstr>Arial Nova Cond Light</vt:lpstr>
      <vt:lpstr>Arial Nova Light</vt:lpstr>
      <vt:lpstr>Calibri</vt:lpstr>
      <vt:lpstr>Office Theme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Jesse-Lee Bundy</dc:creator>
  <cp:lastModifiedBy>Kellie Chapman</cp:lastModifiedBy>
  <cp:revision>157</cp:revision>
  <cp:lastPrinted>2022-05-15T23:47:08Z</cp:lastPrinted>
  <dcterms:created xsi:type="dcterms:W3CDTF">2021-04-15T02:01:01Z</dcterms:created>
  <dcterms:modified xsi:type="dcterms:W3CDTF">2025-09-04T23:04:02Z</dcterms:modified>
</cp:coreProperties>
</file>